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66C5B-B868-0D6C-7460-953BCBB48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4CC3C9-62FC-DB34-47A8-8907491E8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52B179-F2BC-7CD4-9A5A-62E15B73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D9927C-EB4D-FB49-2464-35BD6119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DC2857-BB4D-A4D9-A4C0-96355EFE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815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769FCE-BAD4-EBE1-07D1-604555A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6C38B6B-EE8E-759F-6AA1-464197E2D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8AA26B-E810-2FAB-2A32-D27FD983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DBEEFA-D73A-BAC6-CD4D-C3E99276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1E68F5-E3D4-4C25-2762-543DF649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440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AD1D27D-2C8A-8755-35E8-87FFF2F6B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DB8E03-48C0-B457-5056-D599F8B7A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4E5C04-C109-5FBC-1BC5-9897DD9F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C65B6A-76A6-0B92-7C66-1B923A7F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DCB917-ACEF-AD5A-4EE3-F1D4B284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361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026AD7-0F7C-2DA2-D935-3FE43A6A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C2AAF9-82AA-6E5B-A567-856AACDF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B93476-1723-D644-D612-4FEAA896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AE2ACC-219D-A390-E34C-FC0F25B8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5DF47-DD53-9650-D722-C3C3C9BB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46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7B0E64-0DBF-A0C0-80FD-DCED5459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E7385D-061B-3959-49FB-83CEDCBF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1BAC4F-AFC8-385D-B781-2244DC89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BBEF24-F3CE-C8D5-EC86-3CDA75E0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EA1745-780B-4D7E-05CB-8FCE4C31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086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8C11F-8A55-C03E-E7AA-F7DAFC76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C6C76-DF04-5DE6-7101-A6287B0D9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32748D-49A8-8E1B-387F-4120E0115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EBE28D-4CDD-D19C-FDB0-D110DB06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38BFD0-0F8B-C618-6F17-DA74E35C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F3CD433-6526-987B-63FE-2A791D3F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737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24DE1-9AE8-9CDC-81A2-E9899930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42436A-08B4-7895-9AE1-D5BB98244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AAF41E-58D2-B7B9-0D35-C2BB8E421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2D7336-97F4-3AF2-558A-4B3C8C6E4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858C6B-0909-8F5B-BC31-8490F0227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EA8B1E8-B653-6CFA-DD9E-9F094F5A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BD52FD-4B17-DBCC-98A0-1012C6C65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F372602-6678-CC5D-C6E7-FFBA1877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1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D501F-BCE7-90A1-DF50-F545CAFC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3B57BF9-72DF-8C8A-43C3-745E253E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C5BCDB-5E78-CCAC-58EE-D8B35106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F4DE3C-55B0-235D-7305-C9DFE98F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66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0091DD-36DC-BA5C-FEF0-6C19233C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4056A01-F7C6-2189-0F78-938B1251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76050E-173F-79A1-4B3F-50AFA27A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507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8008FA-11AC-81B9-B470-39C3E675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4A8AD7-57C0-FE87-E136-4D2F2946E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68B233-31C7-2CFD-89D1-F506316A8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39B976-2DA1-9D5A-3AE9-EF7F23C6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BCAE64-2ECB-25DF-2219-71D7A548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E96486-DC8E-E4C3-89F8-64F2BF4E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279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80D1D7-5281-D4AE-B5C8-64564C10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29F936-4CA8-C095-7371-884869265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15E397-862C-FC9E-562F-40747CA56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1EAB67-E303-E804-9D03-E2B62FEB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B62BE8-97D3-8BF1-C489-200F76F8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5715CF-4B95-9597-C452-AE3DA485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577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6ABE53A-D4F0-E9E8-38A0-7A739D2F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BA703-E329-3489-620D-D196E8BCC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CC6E27-C8C7-7D61-791E-027CFDC8D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009E9-CDDA-47B3-9711-53A92A77F419}" type="datetimeFigureOut">
              <a:rPr lang="it-IT" smtClean="0"/>
              <a:t>29/09/2022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68B42A-2B5C-86EB-BD25-1F9D0E1CA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4EC89E-5AFB-115E-7F26-C423872B3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D041-EF46-4D87-84A3-7B34FC482325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85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85EDB-879A-F739-8AC4-EA2802073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4235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Kinematic viscosity estimates in reversed-field pinch fusion plasmas</a:t>
            </a:r>
            <a:br>
              <a:rPr lang="it-IT" sz="6000" dirty="0"/>
            </a:b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6FA8EB-A43F-A910-EB13-730D7CBAF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1632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/>
              <a:t>Meeting 29/09/2022</a:t>
            </a:r>
          </a:p>
          <a:p>
            <a:endParaRPr lang="it-IT" sz="2800" dirty="0"/>
          </a:p>
          <a:p>
            <a:r>
              <a:rPr lang="it-IT" sz="2800" dirty="0"/>
              <a:t>Nicholas Vivenzi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824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1BBBA6F-6C08-FB63-0376-3E2EF94C7C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48216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Power-law (OLS fit) [OLS]: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𝐹𝑖𝑛𝑛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1BBBA6F-6C08-FB63-0376-3E2EF94C7C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482163"/>
              </a:xfrm>
              <a:blipFill>
                <a:blip r:embed="rId2"/>
                <a:stretch>
                  <a:fillRect l="-1507" t="-30380" b="-48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AD058EF-297C-9731-E176-E7413304F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2" y="1088409"/>
            <a:ext cx="5364057" cy="4194791"/>
          </a:xfrm>
          <a:prstGeom prst="rect">
            <a:avLst/>
          </a:prstGeom>
        </p:spPr>
      </p:pic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17328F7C-B8CC-C1D6-EDF6-D6E593C67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8" y="1088409"/>
            <a:ext cx="5403012" cy="4093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6D0F4-EDD2-2440-936F-FFFBBCCE7569}"/>
                  </a:ext>
                </a:extLst>
              </p:cNvPr>
              <p:cNvSpPr txBox="1"/>
              <p:nvPr/>
            </p:nvSpPr>
            <p:spPr>
              <a:xfrm>
                <a:off x="838200" y="5533324"/>
                <a:ext cx="5140354" cy="457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𝐹𝑖𝑛𝑛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6D0F4-EDD2-2440-936F-FFFBBCCE7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3324"/>
                <a:ext cx="5140354" cy="457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1254BB-3D72-9B2F-E638-19195FC0B461}"/>
                  </a:ext>
                </a:extLst>
              </p:cNvPr>
              <p:cNvSpPr txBox="1"/>
              <p:nvPr/>
            </p:nvSpPr>
            <p:spPr>
              <a:xfrm>
                <a:off x="5978554" y="5536979"/>
                <a:ext cx="6094602" cy="449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𝐹𝑖𝑛𝑛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265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1254BB-3D72-9B2F-E638-19195FC0B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554" y="5536979"/>
                <a:ext cx="6094602" cy="44986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77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A572C4-DA10-0C0B-A931-B0F7A3F0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888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Reversed-Field</a:t>
            </a:r>
            <a:r>
              <a:rPr lang="it-IT" sz="3200" dirty="0">
                <a:solidFill>
                  <a:srgbClr val="FF0000"/>
                </a:solidFill>
              </a:rPr>
              <a:t> Pinch (RFP) </a:t>
            </a:r>
            <a:r>
              <a:rPr lang="en-GB" sz="3200" dirty="0">
                <a:solidFill>
                  <a:srgbClr val="FF0000"/>
                </a:solidFill>
              </a:rPr>
              <a:t>configuration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21E07A-9839-99FB-F023-EADE9503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66" y="1367280"/>
            <a:ext cx="3969467" cy="23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DD75974-C839-C6D2-4922-C5B74907B5DB}"/>
                  </a:ext>
                </a:extLst>
              </p:cNvPr>
              <p:cNvSpPr txBox="1"/>
              <p:nvPr/>
            </p:nvSpPr>
            <p:spPr>
              <a:xfrm>
                <a:off x="725864" y="1367280"/>
                <a:ext cx="7189411" cy="5788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Magnetic configuration for the confinement of fusion plasmas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Main properties:</a:t>
                </a:r>
              </a:p>
              <a:p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Small edge reversed toroidal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High plasma current (even 10 × stronger than a tokamak with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High poloidal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type m:val="lin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solidFill>
                      <a:srgbClr val="FF0000"/>
                    </a:solidFill>
                  </a:rPr>
                  <a:t>MHD Instabilities &amp; Low confinement level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solidFill>
                      <a:srgbClr val="FF0000"/>
                    </a:solidFill>
                  </a:rPr>
                  <a:t>High self-organization level</a:t>
                </a:r>
                <a:r>
                  <a:rPr lang="en-US" sz="2800" dirty="0"/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DD75974-C839-C6D2-4922-C5B74907B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64" y="1367280"/>
                <a:ext cx="7189411" cy="5788316"/>
              </a:xfrm>
              <a:prstGeom prst="rect">
                <a:avLst/>
              </a:prstGeom>
              <a:blipFill>
                <a:blip r:embed="rId3"/>
                <a:stretch>
                  <a:fillRect l="-1442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52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7120BB-AA12-53B5-61FF-97DD9A55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72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Reversed-Field</a:t>
            </a:r>
            <a:r>
              <a:rPr lang="it-IT" sz="3200" dirty="0">
                <a:solidFill>
                  <a:srgbClr val="FF0000"/>
                </a:solidFill>
              </a:rPr>
              <a:t> Pinch </a:t>
            </a:r>
            <a:r>
              <a:rPr lang="en-GB" sz="3200" dirty="0">
                <a:solidFill>
                  <a:srgbClr val="FF0000"/>
                </a:solidFill>
              </a:rPr>
              <a:t>helical regimes</a:t>
            </a:r>
            <a:endParaRPr lang="it-IT" sz="32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60A4DE-7D2C-E77D-9460-CE8F136D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6" y="1225250"/>
            <a:ext cx="2969444" cy="14816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34815B-3FED-6023-541C-6781DF8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51" y="1225353"/>
            <a:ext cx="3110846" cy="16499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1B00E8A-682A-DCE5-55B6-B2EC4406F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739" y="1225250"/>
            <a:ext cx="2089391" cy="1479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1E42603-D9FC-4EC1-4F75-BACF9F9175B3}"/>
                  </a:ext>
                </a:extLst>
              </p:cNvPr>
              <p:cNvSpPr txBox="1"/>
              <p:nvPr/>
            </p:nvSpPr>
            <p:spPr>
              <a:xfrm>
                <a:off x="1131216" y="2971800"/>
                <a:ext cx="3110847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Single Helicity</a:t>
                </a:r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2000" dirty="0"/>
                  <a:t>High confinement &amp; order</a:t>
                </a:r>
              </a:p>
              <a:p>
                <a:pPr algn="ctr"/>
                <a:r>
                  <a:rPr lang="en-US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000" dirty="0"/>
                  <a:t>dominant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secondary  modes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Observed in MHD simulations </a:t>
                </a:r>
              </a:p>
              <a:p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1E42603-D9FC-4EC1-4F75-BACF9F91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16" y="2971800"/>
                <a:ext cx="3110847" cy="3724096"/>
              </a:xfrm>
              <a:prstGeom prst="rect">
                <a:avLst/>
              </a:prstGeom>
              <a:blipFill>
                <a:blip r:embed="rId5"/>
                <a:stretch>
                  <a:fillRect l="-1765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558C944-6C07-4AC2-F93B-22CE98CD548C}"/>
                  </a:ext>
                </a:extLst>
              </p:cNvPr>
              <p:cNvSpPr txBox="1"/>
              <p:nvPr/>
            </p:nvSpPr>
            <p:spPr>
              <a:xfrm>
                <a:off x="4924425" y="2971800"/>
                <a:ext cx="3110846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Multiple Helicity</a:t>
                </a: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Low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confinement &amp; chaos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No dominant modes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High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secondary  modes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Observed in MHD simulations and experiment </a:t>
                </a: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558C944-6C07-4AC2-F93B-22CE98CD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2971800"/>
                <a:ext cx="3110846" cy="4770537"/>
              </a:xfrm>
              <a:prstGeom prst="rect">
                <a:avLst/>
              </a:prstGeom>
              <a:blipFill>
                <a:blip r:embed="rId6"/>
                <a:stretch>
                  <a:fillRect l="-1765" t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0DA1B17-E0AC-E6EC-EC8C-5BC075216C8E}"/>
                  </a:ext>
                </a:extLst>
              </p:cNvPr>
              <p:cNvSpPr txBox="1"/>
              <p:nvPr/>
            </p:nvSpPr>
            <p:spPr>
              <a:xfrm>
                <a:off x="8568671" y="2971740"/>
                <a:ext cx="3110846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Quasi Single Helicity</a:t>
                </a: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Good confinement &amp; order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/>
                  <a:t>One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000" dirty="0"/>
                  <a:t>dominant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sz="2000" noProof="0" dirty="0">
                    <a:solidFill>
                      <a:prstClr val="black"/>
                    </a:solidFill>
                    <a:latin typeface="Calibri" panose="020F0502020204030204"/>
                  </a:rPr>
                  <a:t>Low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secondary  modes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Observed in MHD simulations and experiment </a:t>
                </a: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0DA1B17-E0AC-E6EC-EC8C-5BC07521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671" y="2971740"/>
                <a:ext cx="3110846" cy="3847207"/>
              </a:xfrm>
              <a:prstGeom prst="rect">
                <a:avLst/>
              </a:prstGeom>
              <a:blipFill>
                <a:blip r:embed="rId7"/>
                <a:stretch>
                  <a:fillRect l="-176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BB9AC8-80F9-2C00-C216-19759FD1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07975"/>
            <a:ext cx="10725150" cy="6826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Helical regimes are ruled by the Hartmann [MHD simulations]</a:t>
            </a:r>
            <a:endParaRPr lang="it-IT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DB4D494-54D7-72AC-43E9-D276C31C76F2}"/>
                  </a:ext>
                </a:extLst>
              </p:cNvPr>
              <p:cNvSpPr txBox="1"/>
              <p:nvPr/>
            </p:nvSpPr>
            <p:spPr>
              <a:xfrm>
                <a:off x="400050" y="1133475"/>
                <a:ext cx="11287125" cy="377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Hartamann is a fluid dimensionless number: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ην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η</a:t>
                </a:r>
                <a:r>
                  <a:rPr lang="it-IT" dirty="0"/>
                  <a:t>: dimensionless resitivity </a:t>
                </a:r>
                <a:r>
                  <a:rPr lang="el-GR" dirty="0"/>
                  <a:t>ν</a:t>
                </a:r>
                <a:r>
                  <a:rPr lang="it-IT" dirty="0"/>
                  <a:t>: dimensionless viscosity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DB4D494-54D7-72AC-43E9-D276C31C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33475"/>
                <a:ext cx="11287125" cy="377219"/>
              </a:xfrm>
              <a:prstGeom prst="rect">
                <a:avLst/>
              </a:prstGeom>
              <a:blipFill>
                <a:blip r:embed="rId2"/>
                <a:stretch>
                  <a:fillRect l="-486" t="-112903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8E02978F-356F-E98A-7D33-B9644EAB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5" y="2267967"/>
            <a:ext cx="4430343" cy="350625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11B7FD0-B024-476D-278B-0A050BA71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78" y="2319430"/>
            <a:ext cx="4759477" cy="35062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69AB178-E75D-5992-572B-2E1484ED57B7}"/>
                  </a:ext>
                </a:extLst>
              </p:cNvPr>
              <p:cNvSpPr txBox="1"/>
              <p:nvPr/>
            </p:nvSpPr>
            <p:spPr>
              <a:xfrm>
                <a:off x="544945" y="1645856"/>
                <a:ext cx="10580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SH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&lt;2500</m:t>
                    </m:r>
                  </m:oMath>
                </a14:m>
                <a:r>
                  <a:rPr lang="en-US" dirty="0"/>
                  <a:t>                                              </a:t>
                </a:r>
                <a:r>
                  <a:rPr lang="en-US" dirty="0">
                    <a:solidFill>
                      <a:srgbClr val="FF0000"/>
                    </a:solidFill>
                  </a:rPr>
                  <a:t>MH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2500&lt;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&lt;7∙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</m:t>
                    </m:r>
                  </m:oMath>
                </a14:m>
                <a:r>
                  <a:rPr lang="en-US" dirty="0"/>
                  <a:t>                    </a:t>
                </a:r>
                <a:r>
                  <a:rPr lang="en-US" dirty="0">
                    <a:solidFill>
                      <a:srgbClr val="FF0000"/>
                    </a:solidFill>
                  </a:rPr>
                  <a:t>QSH</a:t>
                </a:r>
                <a:r>
                  <a:rPr lang="en-US" dirty="0"/>
                  <a:t>: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&gt;7 ∙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69AB178-E75D-5992-572B-2E1484ED5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5" y="1645856"/>
                <a:ext cx="10580255" cy="369332"/>
              </a:xfrm>
              <a:prstGeom prst="rect">
                <a:avLst/>
              </a:prstGeom>
              <a:blipFill>
                <a:blip r:embed="rId5"/>
                <a:stretch>
                  <a:fillRect l="-46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D479BCD-ADF5-42C3-EDBC-B2BC44B7D222}"/>
              </a:ext>
            </a:extLst>
          </p:cNvPr>
          <p:cNvSpPr/>
          <p:nvPr/>
        </p:nvSpPr>
        <p:spPr>
          <a:xfrm>
            <a:off x="388690" y="6198460"/>
            <a:ext cx="945160" cy="47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B380D3A-6829-AA85-4BCA-A444128EC354}"/>
              </a:ext>
            </a:extLst>
          </p:cNvPr>
          <p:cNvSpPr txBox="1"/>
          <p:nvPr/>
        </p:nvSpPr>
        <p:spPr>
          <a:xfrm>
            <a:off x="1484851" y="6027003"/>
            <a:ext cx="10202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extend this picture to exp. data we need to evaluate resistivity </a:t>
            </a:r>
            <a:r>
              <a:rPr lang="el-GR" sz="2400" dirty="0"/>
              <a:t>η</a:t>
            </a:r>
            <a:r>
              <a:rPr lang="it-IT" sz="2400" dirty="0"/>
              <a:t> (Spitzer) </a:t>
            </a:r>
            <a:r>
              <a:rPr lang="en-US" sz="2400" dirty="0"/>
              <a:t>and </a:t>
            </a:r>
            <a:r>
              <a:rPr lang="en-US" sz="2400" dirty="0">
                <a:highlight>
                  <a:srgbClr val="FFFF00"/>
                </a:highlight>
              </a:rPr>
              <a:t>viscosity </a:t>
            </a:r>
            <a:r>
              <a:rPr lang="el-GR" sz="2400" dirty="0">
                <a:highlight>
                  <a:srgbClr val="FFFF00"/>
                </a:highlight>
              </a:rPr>
              <a:t>ν</a:t>
            </a:r>
            <a:r>
              <a:rPr lang="it-IT" sz="2400" dirty="0">
                <a:highlight>
                  <a:srgbClr val="FFFF00"/>
                </a:highlight>
              </a:rPr>
              <a:t> </a:t>
            </a:r>
            <a:r>
              <a:rPr lang="en-US" sz="2400" dirty="0">
                <a:highlight>
                  <a:srgbClr val="FFFF00"/>
                </a:highlight>
              </a:rPr>
              <a:t>(?)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684B14-4522-2727-CCDE-A67AE4610F7B}"/>
                  </a:ext>
                </a:extLst>
              </p:cNvPr>
              <p:cNvSpPr txBox="1"/>
              <p:nvPr/>
            </p:nvSpPr>
            <p:spPr>
              <a:xfrm>
                <a:off x="2743199" y="2558641"/>
                <a:ext cx="2768368" cy="44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0.150</m:t>
                          </m:r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±0.003</m:t>
                          </m:r>
                        </m:e>
                      </m:d>
                      <m:sSup>
                        <m:sSup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−0.27</m:t>
                          </m:r>
                          <m:r>
                            <a:rPr lang="it-IT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±0.05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it-IT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100" b="0" i="1" smtClean="0">
                          <a:latin typeface="Cambria Math" panose="02040503050406030204" pitchFamily="18" charset="0"/>
                        </a:rPr>
                        <m:t>=0.58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684B14-4522-2727-CCDE-A67AE4610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2558641"/>
                <a:ext cx="2768368" cy="446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F95F0D-001B-7693-395A-1A164554F3F2}"/>
                  </a:ext>
                </a:extLst>
              </p:cNvPr>
              <p:cNvSpPr txBox="1"/>
              <p:nvPr/>
            </p:nvSpPr>
            <p:spPr>
              <a:xfrm>
                <a:off x="9156778" y="2558641"/>
                <a:ext cx="2128619" cy="612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p>
                      </m:sSubSup>
                      <m:r>
                        <a:rPr kumimoji="0" lang="it-IT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0.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55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±0.0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sSup>
                        <m:sSupPr>
                          <m:ctrlP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p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−0.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35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±0.0</m:t>
                          </m:r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it-IT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it-IT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  <m:r>
                        <a:rPr kumimoji="0" lang="it-IT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.81</m:t>
                      </m:r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F95F0D-001B-7693-395A-1A164554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78" y="2558641"/>
                <a:ext cx="2128619" cy="612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29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E0726C-9519-A88A-7505-AC695A21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5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Viscosity estimates in RFP plasmas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A3B4F24-8B98-DE12-35A7-5ADE87B4A8FB}"/>
                  </a:ext>
                </a:extLst>
              </p:cNvPr>
              <p:cNvSpPr txBox="1"/>
              <p:nvPr/>
            </p:nvSpPr>
            <p:spPr>
              <a:xfrm>
                <a:off x="922789" y="1322069"/>
                <a:ext cx="106875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Transport theory provides expression for viscosity as function of plasma parameter: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A3B4F24-8B98-DE12-35A7-5ADE87B4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9" y="1322069"/>
                <a:ext cx="10687574" cy="391582"/>
              </a:xfrm>
              <a:prstGeom prst="rect">
                <a:avLst/>
              </a:prstGeom>
              <a:blipFill>
                <a:blip r:embed="rId2"/>
                <a:stretch>
                  <a:fillRect l="-456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8B2B61-D435-EED3-AC58-77800F87990A}"/>
              </a:ext>
            </a:extLst>
          </p:cNvPr>
          <p:cNvSpPr txBox="1"/>
          <p:nvPr/>
        </p:nvSpPr>
        <p:spPr>
          <a:xfrm>
            <a:off x="922789" y="2088870"/>
            <a:ext cx="6216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FF0000"/>
                </a:solidFill>
              </a:rPr>
              <a:t>Classical Braginskii viscosity</a:t>
            </a:r>
            <a:r>
              <a:rPr lang="it-IT" sz="1400" dirty="0"/>
              <a:t>: momentum transport based on Coulomb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</a:rPr>
              <a:t>ITG viscosity</a:t>
            </a:r>
            <a:r>
              <a:rPr lang="en-US" sz="1400" dirty="0"/>
              <a:t>: based on ITG (ion temp. gradient) velocity fluctuations damping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Finn</a:t>
            </a:r>
            <a:r>
              <a:rPr lang="en-US" sz="1400" dirty="0"/>
              <a:t>: magnetic diffusivity in a stochastic magnetic field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5CFABB6-6180-B3F0-3392-CD087675B2F0}"/>
              </a:ext>
            </a:extLst>
          </p:cNvPr>
          <p:cNvSpPr/>
          <p:nvPr/>
        </p:nvSpPr>
        <p:spPr>
          <a:xfrm>
            <a:off x="7105475" y="2130479"/>
            <a:ext cx="218114" cy="6715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DD7A54A-7590-8DED-F6CB-C1A4659CF653}"/>
              </a:ext>
            </a:extLst>
          </p:cNvPr>
          <p:cNvSpPr/>
          <p:nvPr/>
        </p:nvSpPr>
        <p:spPr>
          <a:xfrm>
            <a:off x="7541703" y="2328172"/>
            <a:ext cx="587229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33E3B-8BED-3E6F-FF09-AE3033B92D96}"/>
              </a:ext>
            </a:extLst>
          </p:cNvPr>
          <p:cNvSpPr txBox="1"/>
          <p:nvPr/>
        </p:nvSpPr>
        <p:spPr>
          <a:xfrm>
            <a:off x="8347046" y="2273535"/>
            <a:ext cx="328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Evaluation on RFX-mod database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F3CE0-4E7A-D650-5598-E7980F02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45" y="3286387"/>
            <a:ext cx="6096000" cy="342854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CDB9426-3B7F-0068-B642-3317D203326F}"/>
              </a:ext>
            </a:extLst>
          </p:cNvPr>
          <p:cNvSpPr/>
          <p:nvPr/>
        </p:nvSpPr>
        <p:spPr>
          <a:xfrm>
            <a:off x="7541703" y="4672668"/>
            <a:ext cx="922789" cy="391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CE63A-B3D2-BADF-E34E-95C6FAB29EF2}"/>
                  </a:ext>
                </a:extLst>
              </p:cNvPr>
              <p:cNvSpPr txBox="1"/>
              <p:nvPr/>
            </p:nvSpPr>
            <p:spPr>
              <a:xfrm>
                <a:off x="8783273" y="4068661"/>
                <a:ext cx="310392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Which viscosity estimate can provide a picture similar to the simulations (With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sz="2000" dirty="0"/>
                  <a:t> ruling the secondary modes trend)?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CE63A-B3D2-BADF-E34E-95C6FAB29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273" y="4068661"/>
                <a:ext cx="3103927" cy="1631216"/>
              </a:xfrm>
              <a:prstGeom prst="rect">
                <a:avLst/>
              </a:prstGeom>
              <a:blipFill>
                <a:blip r:embed="rId4"/>
                <a:stretch>
                  <a:fillRect l="-2161" t="-1866" r="-3536" b="-5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6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DDDC10A-95F7-CA44-180C-8A28E792B4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Power-law (OLS fit) [tentative]: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DDDC10A-95F7-CA44-180C-8A28E792B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  <a:blipFill>
                <a:blip r:embed="rId2"/>
                <a:stretch>
                  <a:fillRect l="-1507" t="-4237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DFC7585-F09A-EE80-8A5E-F1E4385F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1" y="1219199"/>
            <a:ext cx="5368005" cy="4073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36AD82-15CA-1F56-CC96-836D7F59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9199"/>
            <a:ext cx="5368005" cy="4052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57533-B26F-8FCD-5618-5F2579680AE1}"/>
                  </a:ext>
                </a:extLst>
              </p:cNvPr>
              <p:cNvSpPr txBox="1"/>
              <p:nvPr/>
            </p:nvSpPr>
            <p:spPr>
              <a:xfrm>
                <a:off x="1117134" y="5638801"/>
                <a:ext cx="4978866" cy="455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∥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−0.33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±0.03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0.13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C57533-B26F-8FCD-5618-5F2579680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34" y="5638801"/>
                <a:ext cx="4978866" cy="455446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2EA558-B7BD-8C85-88E5-C027A479CE3A}"/>
                  </a:ext>
                </a:extLst>
              </p:cNvPr>
              <p:cNvSpPr txBox="1"/>
              <p:nvPr/>
            </p:nvSpPr>
            <p:spPr>
              <a:xfrm>
                <a:off x="6285452" y="5550824"/>
                <a:ext cx="5794695" cy="455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2EA558-B7BD-8C85-88E5-C027A479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452" y="5550824"/>
                <a:ext cx="5794695" cy="455446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49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2E978F6-6175-37B6-5B67-BEB3A04EE2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6737"/>
                <a:ext cx="10515600" cy="64994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Power-law (OLS fit) [tentative]: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2E978F6-6175-37B6-5B67-BEB3A04EE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6737"/>
                <a:ext cx="10515600" cy="649942"/>
              </a:xfrm>
              <a:blipFill>
                <a:blip r:embed="rId2"/>
                <a:stretch>
                  <a:fillRect l="-1507" t="-10377"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">
            <a:extLst>
              <a:ext uri="{FF2B5EF4-FFF2-40B4-BE49-F238E27FC236}">
                <a16:creationId xmlns:a16="http://schemas.microsoft.com/office/drawing/2014/main" id="{6934F432-8CE0-E6DC-A768-6A3BBAE7A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71" y="1231374"/>
            <a:ext cx="5388877" cy="409205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0741CDC-9CD2-34B1-3C6F-6AC18E6AC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1231374"/>
            <a:ext cx="5378287" cy="40920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199714-46C3-1392-A417-18693B8EDEDB}"/>
                  </a:ext>
                </a:extLst>
              </p:cNvPr>
              <p:cNvSpPr txBox="1"/>
              <p:nvPr/>
            </p:nvSpPr>
            <p:spPr>
              <a:xfrm>
                <a:off x="707123" y="5548127"/>
                <a:ext cx="5388877" cy="449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09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199714-46C3-1392-A417-18693B8ED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3" y="5548127"/>
                <a:ext cx="5388877" cy="449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96E6E-FE8D-9580-24A7-99D1B0D5E732}"/>
                  </a:ext>
                </a:extLst>
              </p:cNvPr>
              <p:cNvSpPr txBox="1"/>
              <p:nvPr/>
            </p:nvSpPr>
            <p:spPr>
              <a:xfrm>
                <a:off x="6096000" y="5548126"/>
                <a:ext cx="6094602" cy="449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it-IT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⊥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190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±0.00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96E6E-FE8D-9580-24A7-99D1B0D5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48126"/>
                <a:ext cx="6094602" cy="4498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15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D4DB4C6-539E-FABB-2BE9-0D31D1B960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482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Power-law (OLS fit) [OLS]: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D4DB4C6-539E-FABB-2BE9-0D31D1B96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482600"/>
              </a:xfrm>
              <a:blipFill>
                <a:blip r:embed="rId2"/>
                <a:stretch>
                  <a:fillRect l="-1507" t="-30380" b="-48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0CC9A9-BF6A-30FD-901A-FA50788A9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7" y="1257300"/>
            <a:ext cx="5392997" cy="4140200"/>
          </a:xfrm>
          <a:prstGeom prst="rect">
            <a:avLst/>
          </a:prstGeom>
        </p:spPr>
      </p:pic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87901BFD-2DAD-6079-B236-B27801DD6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28" y="1257300"/>
            <a:ext cx="5635069" cy="414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956D5B-5947-AC0A-25CC-E5348F343AC8}"/>
                  </a:ext>
                </a:extLst>
              </p:cNvPr>
              <p:cNvSpPr txBox="1"/>
              <p:nvPr/>
            </p:nvSpPr>
            <p:spPr>
              <a:xfrm>
                <a:off x="538992" y="5600700"/>
                <a:ext cx="6094602" cy="449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2000" i="1" noProof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37±0.01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956D5B-5947-AC0A-25CC-E5348F343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92" y="5600700"/>
                <a:ext cx="6094602" cy="4498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C5E40-DD1E-2C48-F2BD-1FCFCE1B2E51}"/>
                  </a:ext>
                </a:extLst>
              </p:cNvPr>
              <p:cNvSpPr txBox="1"/>
              <p:nvPr/>
            </p:nvSpPr>
            <p:spPr>
              <a:xfrm>
                <a:off x="5916261" y="5582140"/>
                <a:ext cx="6094602" cy="449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283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06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=0.4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C5E40-DD1E-2C48-F2BD-1FCFCE1B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61" y="5582140"/>
                <a:ext cx="6094602" cy="4498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50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167A75C-37A6-05F9-2EFB-119C7850EE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50165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</a:rPr>
                  <a:t>Power-law (OLS fit) [OLS]: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𝐼𝑇𝐺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167A75C-37A6-05F9-2EFB-119C7850E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501650"/>
              </a:xfrm>
              <a:blipFill>
                <a:blip r:embed="rId2"/>
                <a:stretch>
                  <a:fillRect l="-1507" t="-26829" b="-45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A115FDF-6271-F210-D1AE-4F5914FC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8" y="1285909"/>
            <a:ext cx="5323854" cy="4038600"/>
          </a:xfrm>
          <a:prstGeom prst="rect">
            <a:avLst/>
          </a:prstGeom>
        </p:spPr>
      </p:pic>
      <p:pic>
        <p:nvPicPr>
          <p:cNvPr id="6" name="Picture 5" descr="Chart, scatter chart">
            <a:extLst>
              <a:ext uri="{FF2B5EF4-FFF2-40B4-BE49-F238E27FC236}">
                <a16:creationId xmlns:a16="http://schemas.microsoft.com/office/drawing/2014/main" id="{953D6760-26C1-DCEC-E1A5-DE5B1306E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82" y="1308717"/>
            <a:ext cx="5323855" cy="4041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CB220F-7318-21E4-F5B0-4691E3D5BDB3}"/>
                  </a:ext>
                </a:extLst>
              </p:cNvPr>
              <p:cNvSpPr txBox="1"/>
              <p:nvPr/>
            </p:nvSpPr>
            <p:spPr>
              <a:xfrm>
                <a:off x="593108" y="5736013"/>
                <a:ext cx="6094602" cy="457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𝐼𝑇𝐺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−0.2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=0.4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CB220F-7318-21E4-F5B0-4691E3D5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08" y="5736013"/>
                <a:ext cx="6094602" cy="457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24B7F-ABF2-E0B1-47BA-D1A6206995B7}"/>
                  </a:ext>
                </a:extLst>
              </p:cNvPr>
              <p:cNvSpPr txBox="1"/>
              <p:nvPr/>
            </p:nvSpPr>
            <p:spPr>
              <a:xfrm>
                <a:off x="6293841" y="5626196"/>
                <a:ext cx="609460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it-IT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𝐼𝑇𝐺</m:t>
                          </m:r>
                        </m:sub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207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±0.0</m:t>
                          </m:r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</m:t>
                          </m:r>
                        </m:sup>
                      </m:sSubSup>
                      <m:r>
                        <a:rPr kumimoji="0" lang="it-IT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it-IT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0" lang="it-IT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24B7F-ABF2-E0B1-47BA-D1A62069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41" y="5626196"/>
                <a:ext cx="6094602" cy="449547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898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440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Tema di Office</vt:lpstr>
      <vt:lpstr>Kinematic viscosity estimates in reversed-field pinch fusion plasmas </vt:lpstr>
      <vt:lpstr>Reversed-Field Pinch (RFP) configuration</vt:lpstr>
      <vt:lpstr>Reversed-Field Pinch helical regimes</vt:lpstr>
      <vt:lpstr>Helical regimes are ruled by the Hartmann [MHD simulations]</vt:lpstr>
      <vt:lpstr>Viscosity estimates in RFP plasmas</vt:lpstr>
      <vt:lpstr>Power-law (OLS fit) [tentative]:  H_∥</vt:lpstr>
      <vt:lpstr>Power-law (OLS fit) [tentative]:  H_⊥</vt:lpstr>
      <vt:lpstr>Power-law (OLS fit) [OLS]:  H_×</vt:lpstr>
      <vt:lpstr>Power-law (OLS fit) [OLS]:  H_ITG</vt:lpstr>
      <vt:lpstr>Power-law (OLS fit) [OLS]:  H_Finn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 viscosity estimates in reversed-field pinch fusion plasmas </dc:title>
  <dc:creator>Nicholas Vivenzi</dc:creator>
  <cp:lastModifiedBy>Nicholas Vivenzi</cp:lastModifiedBy>
  <cp:revision>12</cp:revision>
  <cp:lastPrinted>2022-09-29T08:37:25Z</cp:lastPrinted>
  <dcterms:created xsi:type="dcterms:W3CDTF">2022-09-28T13:58:22Z</dcterms:created>
  <dcterms:modified xsi:type="dcterms:W3CDTF">2022-09-29T08:45:53Z</dcterms:modified>
</cp:coreProperties>
</file>